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45"/>
  </p:notesMasterIdLst>
  <p:handoutMasterIdLst>
    <p:handoutMasterId r:id="rId46"/>
  </p:handoutMasterIdLst>
  <p:sldIdLst>
    <p:sldId id="278" r:id="rId5"/>
    <p:sldId id="288" r:id="rId6"/>
    <p:sldId id="287" r:id="rId7"/>
    <p:sldId id="306" r:id="rId8"/>
    <p:sldId id="307" r:id="rId9"/>
    <p:sldId id="290" r:id="rId10"/>
    <p:sldId id="302" r:id="rId11"/>
    <p:sldId id="286" r:id="rId12"/>
    <p:sldId id="309" r:id="rId13"/>
    <p:sldId id="318" r:id="rId14"/>
    <p:sldId id="319" r:id="rId15"/>
    <p:sldId id="321" r:id="rId16"/>
    <p:sldId id="320" r:id="rId17"/>
    <p:sldId id="308" r:id="rId18"/>
    <p:sldId id="322" r:id="rId19"/>
    <p:sldId id="283" r:id="rId20"/>
    <p:sldId id="289" r:id="rId21"/>
    <p:sldId id="291" r:id="rId22"/>
    <p:sldId id="325" r:id="rId23"/>
    <p:sldId id="326" r:id="rId24"/>
    <p:sldId id="292" r:id="rId25"/>
    <p:sldId id="293" r:id="rId26"/>
    <p:sldId id="327" r:id="rId27"/>
    <p:sldId id="299" r:id="rId28"/>
    <p:sldId id="300" r:id="rId29"/>
    <p:sldId id="301" r:id="rId30"/>
    <p:sldId id="303" r:id="rId31"/>
    <p:sldId id="304" r:id="rId32"/>
    <p:sldId id="295" r:id="rId33"/>
    <p:sldId id="279" r:id="rId34"/>
    <p:sldId id="296" r:id="rId35"/>
    <p:sldId id="297" r:id="rId36"/>
    <p:sldId id="298" r:id="rId37"/>
    <p:sldId id="323" r:id="rId38"/>
    <p:sldId id="313" r:id="rId39"/>
    <p:sldId id="312" r:id="rId40"/>
    <p:sldId id="314" r:id="rId41"/>
    <p:sldId id="316" r:id="rId42"/>
    <p:sldId id="317" r:id="rId43"/>
    <p:sldId id="31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41D3-45E4-440D-8BD6-9BFDEB633899}" v="2" dt="2023-05-18T11:43:52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320" autoAdjust="0"/>
  </p:normalViewPr>
  <p:slideViewPr>
    <p:cSldViewPr snapToGrid="0">
      <p:cViewPr varScale="1">
        <p:scale>
          <a:sx n="103" d="100"/>
          <a:sy n="103" d="100"/>
        </p:scale>
        <p:origin x="114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Présentation effectuée à Investissements Québec et la RACJ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34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Possible de définir un domaine de valeurs personnalisé par système ou par formulaire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77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Bénéficier d’une trousse de démarrage afin d’implanter FRW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355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ires.it.mtess.gouv.qc.ca/fr/Form/7/P700U/0/N/#p=sectionPresen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Respect des normes et standards</a:t>
            </a:r>
          </a:p>
          <a:p>
            <a:pPr lvl="1"/>
            <a:r>
              <a:rPr lang="fr-CA" dirty="0"/>
              <a:t>Multilingue et affichage réactif</a:t>
            </a:r>
          </a:p>
          <a:p>
            <a:r>
              <a:rPr lang="fr-CA" dirty="0"/>
              <a:t>Démonstration des fonctionnalités offertes par FRW</a:t>
            </a:r>
          </a:p>
          <a:p>
            <a:pPr lvl="1"/>
            <a:r>
              <a:rPr lang="fr-CA" dirty="0"/>
              <a:t>Accès anonyme versus accès authentifié (Enregistrement et reprise)</a:t>
            </a:r>
          </a:p>
          <a:p>
            <a:pPr lvl="1"/>
            <a:r>
              <a:rPr lang="fr-CA" dirty="0"/>
              <a:t>Outils de développement</a:t>
            </a:r>
          </a:p>
          <a:p>
            <a:pPr lvl="1"/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Est utilisée pour fournir des informations contextuelles liées à un élément particulier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3031880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2980573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4993717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4917864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2087963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2087963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110110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117205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et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3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 interface convivial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51520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2530152" cy="2158546"/>
          </a:xfrm>
        </p:spPr>
        <p:txBody>
          <a:bodyPr>
            <a:normAutofit/>
          </a:bodyPr>
          <a:lstStyle/>
          <a:p>
            <a:r>
              <a:rPr lang="fr-CA" dirty="0"/>
              <a:t>Validation avant transmission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40B1F9-332A-782E-B081-F03D47A0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45" y="2107790"/>
            <a:ext cx="7845004" cy="26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Tous les ministères et organismes du Gouvernement du Québec souhaitant moderniser ses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Assistance sociale</a:t>
            </a:r>
          </a:p>
          <a:p>
            <a:pPr lvl="2"/>
            <a:r>
              <a:rPr lang="fr-CA" dirty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Aide à l’Emploi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Centre de compétences Web (CCW)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Zone entreprise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à venir en 23-24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ANCRÉ (MESS)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Ministère </a:t>
            </a:r>
            <a:r>
              <a:rPr lang="fr-CA">
                <a:solidFill>
                  <a:srgbClr val="2D2E83"/>
                </a:solidFill>
                <a:latin typeface="Calibri" panose="020F0502020204030204" pitchFamily="34" charset="0"/>
              </a:rPr>
              <a:t>du Travail</a:t>
            </a: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8660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Plage de fermeture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866002" cy="4459498"/>
          </a:xfrm>
        </p:spPr>
        <p:txBody>
          <a:bodyPr>
            <a:normAutofit/>
          </a:bodyPr>
          <a:lstStyle/>
          <a:p>
            <a:r>
              <a:rPr lang="fr-CA" dirty="0"/>
              <a:t>Possibilité de différer la transmission selon des plages de fermeture via la configuration</a:t>
            </a:r>
          </a:p>
          <a:p>
            <a:endParaRPr lang="fr-CA" dirty="0"/>
          </a:p>
          <a:p>
            <a:r>
              <a:rPr lang="fr-CA" dirty="0"/>
              <a:t>Les formulaires soumis pendant la plage de fermeture attendent la fin de celle-ci avant de s’exécuter 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E5F657-F0B1-CBD1-5837-06F9F98D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811" y="883780"/>
            <a:ext cx="5417325" cy="18836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ED29FC-6373-362B-A079-0FA281B4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22" y="3532014"/>
            <a:ext cx="6839905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/>
              <a:t>L’accès aux formulaires est sécurisé </a:t>
            </a:r>
          </a:p>
          <a:p>
            <a:pPr lvl="2"/>
            <a:r>
              <a:rPr lang="fr-CA" dirty="0"/>
              <a:t>Session sécurisée</a:t>
            </a:r>
          </a:p>
          <a:p>
            <a:pPr lvl="2"/>
            <a:r>
              <a:rPr lang="fr-CA" dirty="0"/>
              <a:t>Lien de confiance requis entre le système autorisé et FRW</a:t>
            </a:r>
          </a:p>
          <a:p>
            <a:pPr lvl="1"/>
            <a:r>
              <a:rPr lang="fr-CA" dirty="0"/>
              <a:t>Tous les fichiers transmis sont analysés, validés et scannés par un antivirus</a:t>
            </a:r>
          </a:p>
          <a:p>
            <a:pPr lvl="1"/>
            <a:r>
              <a:rPr lang="fr-CA" dirty="0"/>
              <a:t>Les données sont chiffrées (protocole https, fichiers stockés, données dans la BD)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Éventail élargi de 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pPr lvl="1"/>
            <a:r>
              <a:rPr lang="fr-CA" dirty="0"/>
              <a:t>Guide utilisateur pour les configurations (P700)</a:t>
            </a:r>
          </a:p>
          <a:p>
            <a:pPr lvl="1"/>
            <a:r>
              <a:rPr lang="fr-CA" dirty="0"/>
              <a:t>GitHub</a:t>
            </a:r>
          </a:p>
          <a:p>
            <a:pPr lvl="1"/>
            <a:r>
              <a:rPr lang="fr-CA" dirty="0"/>
              <a:t>Outil de binding </a:t>
            </a:r>
          </a:p>
          <a:p>
            <a:pPr lvl="1"/>
            <a:r>
              <a:rPr lang="fr-CA" dirty="0"/>
              <a:t>Bac à sable</a:t>
            </a:r>
          </a:p>
          <a:p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C7E3F4-6E06-4DA3-B633-1BACCA5712D7}">
  <ds:schemaRefs>
    <ds:schemaRef ds:uri="http://purl.org/dc/elements/1.1/"/>
    <ds:schemaRef ds:uri="d77c5e9c-3a33-4f24-b064-05ac1f5bdb9d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5643</TotalTime>
  <Words>988</Words>
  <Application>Microsoft Office PowerPoint</Application>
  <PresentationFormat>Grand écran</PresentationFormat>
  <Paragraphs>221</Paragraphs>
  <Slides>40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3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Multilingue</vt:lpstr>
      <vt:lpstr>Affichage réactif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Contrôles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Sommaire des erreurs</vt:lpstr>
      <vt:lpstr>Validations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Validation des données</vt:lpstr>
      <vt:lpstr>Production des documents en sortie</vt:lpstr>
      <vt:lpstr>Gabarit Word</vt:lpstr>
      <vt:lpstr>Gabarit PDF avec champs de saisie dynamiques</vt:lpstr>
      <vt:lpstr>Plage de fermeture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Lalancette, Marc</cp:lastModifiedBy>
  <cp:revision>118</cp:revision>
  <dcterms:created xsi:type="dcterms:W3CDTF">2019-04-02T14:08:11Z</dcterms:created>
  <dcterms:modified xsi:type="dcterms:W3CDTF">2023-05-18T16:27:15Z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